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464" r:id="rId3"/>
    <p:sldId id="416" r:id="rId4"/>
    <p:sldId id="433" r:id="rId5"/>
    <p:sldId id="447" r:id="rId6"/>
    <p:sldId id="465" r:id="rId7"/>
    <p:sldId id="446" r:id="rId8"/>
    <p:sldId id="421" r:id="rId9"/>
    <p:sldId id="424" r:id="rId10"/>
    <p:sldId id="448" r:id="rId11"/>
    <p:sldId id="449" r:id="rId12"/>
    <p:sldId id="456" r:id="rId13"/>
    <p:sldId id="437" r:id="rId14"/>
    <p:sldId id="438" r:id="rId15"/>
    <p:sldId id="439" r:id="rId16"/>
    <p:sldId id="462" r:id="rId17"/>
    <p:sldId id="441" r:id="rId18"/>
    <p:sldId id="43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4" autoAdjust="0"/>
  </p:normalViewPr>
  <p:slideViewPr>
    <p:cSldViewPr snapToGrid="0">
      <p:cViewPr>
        <p:scale>
          <a:sx n="100" d="100"/>
          <a:sy n="100" d="100"/>
        </p:scale>
        <p:origin x="72" y="-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C289077-3745-4041-8E2B-640B70D1AF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699877-A15A-48F2-99E3-4F98459A79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38DF-4BB8-4890-A138-B17C4B3AEA7F}" type="datetimeFigureOut">
              <a:rPr lang="ru-RU" smtClean="0"/>
              <a:t>09.07.2019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426F94-7991-4C44-BA78-F0AB66A8DD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A117ED-EAF8-45A1-8E7D-20AE61A8F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63E47-0C4F-4A49-9C15-88F6DAB3D1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90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D3388-5593-4064-BC97-843CAB6A5A6C}" type="datetimeFigureOut">
              <a:rPr lang="ru-RU" smtClean="0"/>
              <a:t>09.07.2019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74A2D-6479-4D0D-875F-3A16A8C32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94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8C307B4-686D-49A5-82C0-BA511EAD2771}" type="slidenum">
              <a:rPr lang="ru-RU" altLang="ru-RU"/>
              <a:pPr eaLnBrk="1" hangingPunct="1"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59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5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5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32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23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986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42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5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3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0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3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7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443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6EDC2-50B5-4F23-A8F0-DDF6D423EFA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75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43CD3-2081-4915-B6BF-8266C94ED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B481BD-2118-44FD-A1A6-6E7CA659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D83D5-E3CF-48CD-BCBE-854EE8F0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AE65-C3E3-4E14-8DEC-A0BDCDCE8961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A0448F-5E12-45BC-A7B6-F324B90B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6E182B-13B1-464A-B7EC-9B3BB7E5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46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8C723-E08A-4559-9C04-CBE4D918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23FF69-DCB7-4150-9BBF-EF50D61B2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23A0AF-76CD-4993-A9D3-815CA0A4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50A0-A2EF-4708-A437-C93FFF783955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1D191E-7CAE-4102-8018-06283E55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D5AE09-C79E-4066-AD59-17B9F7E9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65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40197C-DC56-4F2B-98FC-B44175171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D5B72C-BB45-43A6-9D41-35630F8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FCF8B8-DB0B-4AFC-8893-979F3AE5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5657-F90D-4B22-8365-3F6238C38F2B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2974ED-957A-4292-AFC3-0F65FE05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D421F-259C-49F9-A019-EAE00BA3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47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AC8C9-0D19-439E-9567-D81D3382F0DA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8E411-55B5-4353-9650-9D285B96D59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46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73D2C-A435-4C6E-B2AC-125C8F462447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1A6B7-A6DD-47C9-9185-3C8CE37230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158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7C8A2-7FBA-4B8F-830D-DFCD0EA4CEB3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0832F-E3D2-4A76-A569-5E60377371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8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39C32-7355-4F41-92C4-4C3EF0E903B6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72652-E39F-44DE-9621-DEDF4EB627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480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89233-D9DA-4011-B978-02DD9413B329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088F9-8A5D-40AF-ADD4-194C6FD461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171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9EE1C-5F3C-4AC5-9D3F-F29864A3B387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C6E22-9810-4846-BD3B-1289CB559D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26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F87B0-F4D3-4F40-95BC-174560C98EBB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7FE0D-26B5-4282-B1DF-C93B882F37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372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F36BE-146B-452A-8518-70EAB11F89BB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02F45-3DFF-46E3-9AD2-92A59DFFC5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4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E1F45-87E8-4446-B8F3-BAC7644E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58905-AB89-46CE-BFC0-56FF4E33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CB405-7565-45F5-8E80-AF6D6A00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38B-FA5F-4CA6-BA06-A3BEF7B6FE20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6D153-26F6-453B-922F-03813567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771DEA-B8D5-487A-8DCB-FA4CAF75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611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235D5-D1CA-4836-9537-DC4598132391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8C4D5-0D8E-4778-BB8B-095F4E2FFF0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944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14E06-92D1-4F0A-AC06-B5121EF5E388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79D84-E94F-4F81-9762-F0D4314E49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469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EA71B-C7E4-407D-B91A-DD177BA30FDC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7E06E-344F-4725-93F6-3EE75706EB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47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F66D-BA3E-4A5B-814E-1B3D08F7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E9EE80-E4A1-43FB-B3B9-A07D15E3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623B0-2020-46E1-AE74-CB2533F5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0DBF-E96A-4CE4-BE85-90C47C59BA2B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730A87-CD34-4F86-8D46-361015CF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4834FE-5F3E-4AEF-801E-8F5C2DAF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27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CD6635-5167-4614-9D8C-E42D7F71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075234-0A5E-4C5D-87B9-3CC91140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D42536-10D2-410D-B16C-22902A879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2ECF68-F06A-4D14-90B9-BE16E5F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750F-15D7-4701-89E3-D7B8932C807D}" type="datetime1">
              <a:rPr lang="ru-RU" smtClean="0"/>
              <a:t>09.07.2019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3A2958-C183-4B05-A962-B54BF756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164FF-F966-4C66-A95E-C3986045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39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F5006-316A-4236-8207-97B41D36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7565C-7938-40CE-8D9D-43B3D418B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B778FB-9D9A-4794-ADC1-001D76BF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34608-6A2E-4CC0-A9B8-4AEB86677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96C6CB-CDAD-4219-BBB9-7CBF5026D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F94125-619C-4979-8230-F65B1AE0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EDDD7-37BE-40CF-9A13-A6CE719F52DC}" type="datetime1">
              <a:rPr lang="ru-RU" smtClean="0"/>
              <a:t>09.07.2019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D7168B-AEF2-48B0-B7FA-0ED2FE94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072FF29-4689-43FC-BC9C-7F876A15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76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BE321-ADFE-44EC-97A5-49E2A61F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B61F43-5894-443C-B759-7AF88891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028B-3F86-403A-AB48-0B565805CBCB}" type="datetime1">
              <a:rPr lang="ru-RU" smtClean="0"/>
              <a:t>09.07.2019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CD1654-E9AE-4112-984E-B4D9F237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889D43-9DB2-4315-BA60-D53CF482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0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7B9043-0A12-4F93-BFA4-4880F989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D199-E475-456E-8BB8-FF131DDF4120}" type="datetime1">
              <a:rPr lang="ru-RU" smtClean="0"/>
              <a:t>09.07.2019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5C3430-A0D6-4CB6-BEBF-CFBA256B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9513F-A8EC-4B27-A21A-D8D38F5B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26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5B682-D35C-4B09-8ABF-9CCB7CED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B86D1-539C-48B3-BA1A-5C85F83D7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B9DB2F-9CF8-4A59-8433-BA2587E81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971555-51C5-411C-A6E7-A06DC7B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C647-5098-444A-8D7A-675F63FA9196}" type="datetime1">
              <a:rPr lang="ru-RU" smtClean="0"/>
              <a:t>09.07.2019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6F5927-4494-4C80-A2DA-3AAF72583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4A0238-7FB4-48A6-9E13-0B86F436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09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4D44B-F818-4009-9F12-C4676596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02C04B-DEC3-4425-A76E-B236D0B13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19F053-15AF-4FF7-BB10-55943F0A3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62DC95-A5E2-4B4C-AEBA-72B7F21A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EC08-EEB4-4104-BF6A-6D33099E62E6}" type="datetime1">
              <a:rPr lang="ru-RU" smtClean="0"/>
              <a:t>09.07.2019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EF9759-6DD0-4E1A-8FD3-81184367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32CBC5-CA1D-4631-A15D-7913BDC0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3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CB710-997E-4D21-A885-AF62FD51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71E9D6-26F6-4110-9854-08BE2CBF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88D77C-D0DA-436C-BEC7-017F14113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FF14F-FFA1-4852-B6C5-361490DB6AC1}" type="datetime1">
              <a:rPr lang="ru-RU" smtClean="0"/>
              <a:t>09.07.2019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4FEB28-C597-4A9A-846E-33083BB93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CECAA2-EA01-4D9F-9953-16F234F3D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9520-B1A5-4C89-9B36-79C43D5D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07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4099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68D8DB-9992-4279-9BD3-FA724CE4A2BE}" type="datetime1">
              <a:rPr lang="ru-RU"/>
              <a:pPr>
                <a:defRPr/>
              </a:pPr>
              <a:t>09.07.2019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DA99C4-C64E-44C7-B478-13C7ABA5E6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Arial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Arial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Arial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Arial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861"/>
            <a:ext cx="12192000" cy="407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662062" y="2897644"/>
            <a:ext cx="8867876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</a:pPr>
            <a:r>
              <a:rPr lang="ru-RU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МОДИФИКАЦИЯ СИСТЕМЫ «1С: УПРАВЛЕНИЕ</a:t>
            </a:r>
            <a:r>
              <a:rPr lang="en-US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ПРОИЗВОДСТВЕННЫМ ПРЕДПРИЯТИЕМ» ДЛЯ СОПРОВОЖДЕНИЯ ПРОЦЕССА ПРОДАЖ ПРОИЗВОДСТВЕННОГО ПРЕДПРИЯТИЯ</a:t>
            </a:r>
          </a:p>
        </p:txBody>
      </p:sp>
      <p:sp>
        <p:nvSpPr>
          <p:cNvPr id="2052" name="TextBox 11"/>
          <p:cNvSpPr txBox="1">
            <a:spLocks noChangeArrowheads="1"/>
          </p:cNvSpPr>
          <p:nvPr/>
        </p:nvSpPr>
        <p:spPr bwMode="auto">
          <a:xfrm>
            <a:off x="662658" y="6126161"/>
            <a:ext cx="9350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  <a:r>
              <a:rPr lang="ru-RU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43000" y="1"/>
            <a:ext cx="9906000" cy="119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4" y="116783"/>
            <a:ext cx="1965011" cy="119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40F34309-FCB9-41E0-9D38-BC7E7F897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508" y="5031095"/>
            <a:ext cx="3651834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ru-RU" alt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</a:t>
            </a:r>
          </a:p>
          <a:p>
            <a:pPr eaLnBrk="1" hangingPunct="1">
              <a:lnSpc>
                <a:spcPts val="2600"/>
              </a:lnSpc>
            </a:pPr>
            <a:r>
              <a:rPr lang="ru-RU" alt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Бедрина</a:t>
            </a:r>
            <a:r>
              <a:rPr lang="ru-RU" alt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С. Л.</a:t>
            </a:r>
          </a:p>
          <a:p>
            <a:pPr eaLnBrk="1" hangingPunct="1">
              <a:lnSpc>
                <a:spcPts val="2600"/>
              </a:lnSpc>
            </a:pPr>
            <a:r>
              <a:rPr lang="ru-RU" alt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гр. Б8419:</a:t>
            </a:r>
          </a:p>
          <a:p>
            <a:pPr eaLnBrk="1" hangingPunct="1">
              <a:lnSpc>
                <a:spcPts val="2600"/>
              </a:lnSpc>
            </a:pPr>
            <a:r>
              <a:rPr lang="ru-RU" alt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Котик С. В.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A7EC82-B0A1-4BA5-B164-40A150AC2F6A}"/>
              </a:ext>
            </a:extLst>
          </p:cNvPr>
          <p:cNvSpPr/>
          <p:nvPr/>
        </p:nvSpPr>
        <p:spPr>
          <a:xfrm>
            <a:off x="2696159" y="715271"/>
            <a:ext cx="67996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b="1" dirty="0">
                <a:ea typeface="Times New Roman" panose="02020603050405020304" pitchFamily="18" charset="0"/>
              </a:rPr>
              <a:t>Кафедра информационных систем управления</a:t>
            </a:r>
            <a:endParaRPr lang="ru-RU" sz="25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1DB21-AE64-481F-8925-4F909AFB8AB2}"/>
              </a:ext>
            </a:extLst>
          </p:cNvPr>
          <p:cNvSpPr/>
          <p:nvPr/>
        </p:nvSpPr>
        <p:spPr>
          <a:xfrm>
            <a:off x="3861439" y="167601"/>
            <a:ext cx="44691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dirty="0"/>
              <a:t>ШКОЛА ЕСТЕСТВЕННЫХ НАУК</a:t>
            </a:r>
          </a:p>
          <a:p>
            <a:endParaRPr lang="ru-RU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1" y="1610216"/>
            <a:ext cx="2416630" cy="85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Логическая модель данных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35AD4B-325A-4955-B310-C445A8022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0" y="1980061"/>
            <a:ext cx="9283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buFont typeface="Calibri" panose="020F0502020204030204" pitchFamily="34" charset="0"/>
              <a:buChar char="–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80D21E-3607-47E9-93CF-58DDF387D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1" y="725177"/>
            <a:ext cx="9384489" cy="569626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4E6811-EFA6-41F7-B6E2-0A21A1ED52E1}"/>
              </a:ext>
            </a:extLst>
          </p:cNvPr>
          <p:cNvSpPr/>
          <p:nvPr/>
        </p:nvSpPr>
        <p:spPr>
          <a:xfrm>
            <a:off x="2673350" y="2025649"/>
            <a:ext cx="1670050" cy="811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090088-9B7F-427B-BE5D-3F388AC7CE1D}"/>
              </a:ext>
            </a:extLst>
          </p:cNvPr>
          <p:cNvSpPr/>
          <p:nvPr/>
        </p:nvSpPr>
        <p:spPr>
          <a:xfrm>
            <a:off x="2673350" y="3042131"/>
            <a:ext cx="2254250" cy="811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C59B1E2-12C3-4C66-9279-ECC0EEFB4DFB}"/>
              </a:ext>
            </a:extLst>
          </p:cNvPr>
          <p:cNvSpPr/>
          <p:nvPr/>
        </p:nvSpPr>
        <p:spPr>
          <a:xfrm>
            <a:off x="5359400" y="3042130"/>
            <a:ext cx="1422400" cy="811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D875455-58B1-4BE1-859E-C52C856EEB0F}"/>
              </a:ext>
            </a:extLst>
          </p:cNvPr>
          <p:cNvSpPr/>
          <p:nvPr/>
        </p:nvSpPr>
        <p:spPr>
          <a:xfrm>
            <a:off x="3442970" y="4901411"/>
            <a:ext cx="1692910" cy="811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C7A34EA-BC89-4649-89B6-93EB7628C670}"/>
              </a:ext>
            </a:extLst>
          </p:cNvPr>
          <p:cNvSpPr/>
          <p:nvPr/>
        </p:nvSpPr>
        <p:spPr>
          <a:xfrm>
            <a:off x="5546090" y="5321254"/>
            <a:ext cx="2119630" cy="9652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6D3E8F5-6C15-4759-9A98-668701E6FFF8}"/>
              </a:ext>
            </a:extLst>
          </p:cNvPr>
          <p:cNvSpPr/>
          <p:nvPr/>
        </p:nvSpPr>
        <p:spPr>
          <a:xfrm>
            <a:off x="8007350" y="4915469"/>
            <a:ext cx="1764000" cy="75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79A29E9-929D-4678-96F9-6FD0230C5714}"/>
              </a:ext>
            </a:extLst>
          </p:cNvPr>
          <p:cNvSpPr/>
          <p:nvPr/>
        </p:nvSpPr>
        <p:spPr>
          <a:xfrm>
            <a:off x="10056810" y="4954778"/>
            <a:ext cx="1708470" cy="7166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E53F74E-5EA7-499C-80B0-0D15D93FD265}"/>
              </a:ext>
            </a:extLst>
          </p:cNvPr>
          <p:cNvSpPr/>
          <p:nvPr/>
        </p:nvSpPr>
        <p:spPr>
          <a:xfrm>
            <a:off x="9594850" y="1151461"/>
            <a:ext cx="1882775" cy="7106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3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35AD4B-325A-4955-B310-C445A8022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0" y="1980061"/>
            <a:ext cx="9283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buFont typeface="Calibri" panose="020F0502020204030204" pitchFamily="34" charset="0"/>
              <a:buChar char="–"/>
            </a:pP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D1DB3-CE88-49E3-AD5C-7B4D2DE4BCCE}"/>
              </a:ext>
            </a:extLst>
          </p:cNvPr>
          <p:cNvSpPr txBox="1"/>
          <p:nvPr/>
        </p:nvSpPr>
        <p:spPr>
          <a:xfrm>
            <a:off x="377369" y="1610216"/>
            <a:ext cx="2378532" cy="85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Физическая модель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F700F2-1AE0-4DAF-8A2B-2E035C366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26" y="942756"/>
            <a:ext cx="9926474" cy="533225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920773-AF5E-4E9F-BE42-1F6625112C7A}"/>
              </a:ext>
            </a:extLst>
          </p:cNvPr>
          <p:cNvSpPr/>
          <p:nvPr/>
        </p:nvSpPr>
        <p:spPr>
          <a:xfrm>
            <a:off x="2828925" y="1633011"/>
            <a:ext cx="1295400" cy="495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D3EB13-83A0-4CA1-BC63-AD9666A5B116}"/>
              </a:ext>
            </a:extLst>
          </p:cNvPr>
          <p:cNvSpPr/>
          <p:nvPr/>
        </p:nvSpPr>
        <p:spPr>
          <a:xfrm>
            <a:off x="2471737" y="2278451"/>
            <a:ext cx="2109788" cy="621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6CEBEA-8C89-4778-9BE1-2D742BF6F58D}"/>
              </a:ext>
            </a:extLst>
          </p:cNvPr>
          <p:cNvSpPr/>
          <p:nvPr/>
        </p:nvSpPr>
        <p:spPr>
          <a:xfrm>
            <a:off x="2376487" y="3429000"/>
            <a:ext cx="2276476" cy="621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2638D7-0C85-469A-8735-25A683702D89}"/>
              </a:ext>
            </a:extLst>
          </p:cNvPr>
          <p:cNvSpPr/>
          <p:nvPr/>
        </p:nvSpPr>
        <p:spPr>
          <a:xfrm>
            <a:off x="2795585" y="5062538"/>
            <a:ext cx="2181228" cy="621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3156CC1-AFCF-4D7E-9EE8-CD0483A50500}"/>
              </a:ext>
            </a:extLst>
          </p:cNvPr>
          <p:cNvSpPr/>
          <p:nvPr/>
        </p:nvSpPr>
        <p:spPr>
          <a:xfrm>
            <a:off x="4985708" y="2904431"/>
            <a:ext cx="2001832" cy="621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26F6CE-4953-4E4E-B492-56CE32EBB144}"/>
              </a:ext>
            </a:extLst>
          </p:cNvPr>
          <p:cNvSpPr/>
          <p:nvPr/>
        </p:nvSpPr>
        <p:spPr>
          <a:xfrm>
            <a:off x="5175886" y="5218526"/>
            <a:ext cx="2596514" cy="786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0D64213-41BD-4F06-86AB-43390C079007}"/>
              </a:ext>
            </a:extLst>
          </p:cNvPr>
          <p:cNvSpPr/>
          <p:nvPr/>
        </p:nvSpPr>
        <p:spPr>
          <a:xfrm>
            <a:off x="7471411" y="4367786"/>
            <a:ext cx="2401252" cy="629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794E9B3-0BA4-43CE-A762-8E9F69A035C7}"/>
              </a:ext>
            </a:extLst>
          </p:cNvPr>
          <p:cNvSpPr/>
          <p:nvPr/>
        </p:nvSpPr>
        <p:spPr>
          <a:xfrm>
            <a:off x="8422484" y="5562189"/>
            <a:ext cx="2050254" cy="629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90CC4E2-0BAC-453A-B0CE-99E49D08F691}"/>
              </a:ext>
            </a:extLst>
          </p:cNvPr>
          <p:cNvSpPr/>
          <p:nvPr/>
        </p:nvSpPr>
        <p:spPr>
          <a:xfrm>
            <a:off x="9701213" y="1838313"/>
            <a:ext cx="2281237" cy="629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Шаблон пользовательских форм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553D3-6E09-4BA8-816D-734F4F982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05" y="1901835"/>
            <a:ext cx="8860671" cy="48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17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Разработанные формы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8F0596-2D1E-40AE-B1A4-A56FD3FB95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" y="2197657"/>
            <a:ext cx="7041786" cy="34974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FBB713-9418-499D-8D45-9829564E4D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014" y="137529"/>
            <a:ext cx="4729299" cy="20331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1DE05B-A2EB-4261-9701-08FC1281E8A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87" y="1898341"/>
            <a:ext cx="4729299" cy="2564168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41C40C5-727B-465A-9831-4C7FD56316D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04144" y="1154097"/>
            <a:ext cx="5969870" cy="1649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1196389-1C87-4C2B-815B-4A5F25C06D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008682" y="3180425"/>
            <a:ext cx="3051905" cy="212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A78AD72-FCA8-41F9-89CA-38E5E57E1389}"/>
              </a:ext>
            </a:extLst>
          </p:cNvPr>
          <p:cNvCxnSpPr>
            <a:cxnSpLocks/>
          </p:cNvCxnSpPr>
          <p:nvPr/>
        </p:nvCxnSpPr>
        <p:spPr>
          <a:xfrm>
            <a:off x="1888761" y="4092315"/>
            <a:ext cx="4062097" cy="1075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D5BF4F-E853-4095-9170-6FCC4785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8" y="3962191"/>
            <a:ext cx="6096000" cy="2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8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1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41534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Алгоритм и технологическая схема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464558-6348-4E8B-990A-DCF0E96E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274" y="1720332"/>
            <a:ext cx="3379867" cy="495778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41CA68-BEE8-422B-8C9D-2E7B2201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99" y="412955"/>
            <a:ext cx="5761307" cy="6191046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BC6FD5E-7A7B-47EF-BC1B-79A12C7F0FE9}"/>
              </a:ext>
            </a:extLst>
          </p:cNvPr>
          <p:cNvCxnSpPr>
            <a:cxnSpLocks/>
          </p:cNvCxnSpPr>
          <p:nvPr/>
        </p:nvCxnSpPr>
        <p:spPr>
          <a:xfrm flipV="1">
            <a:off x="4000455" y="420195"/>
            <a:ext cx="4152945" cy="20694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5580C8-27DC-429D-AA3D-B4169EA23FD4}"/>
              </a:ext>
            </a:extLst>
          </p:cNvPr>
          <p:cNvSpPr/>
          <p:nvPr/>
        </p:nvSpPr>
        <p:spPr>
          <a:xfrm>
            <a:off x="2578100" y="2550620"/>
            <a:ext cx="1708150" cy="1388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Контрольный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6579-089F-4D7E-8476-97D58479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980061"/>
            <a:ext cx="8868229" cy="44341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FA6C0B-0561-4202-B60B-513DF426C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4" y="1980061"/>
            <a:ext cx="8868229" cy="4453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06B03D-AB73-402D-8A4D-454DA7396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3" y="1975139"/>
            <a:ext cx="8868229" cy="44276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ACCA72-C9C1-44CB-ACBD-DF3F7AE93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1" y="1975139"/>
            <a:ext cx="8868229" cy="44276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04F93B-51E7-4C2A-B174-E166665E3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79" y="1980061"/>
            <a:ext cx="8868229" cy="44341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B0A82E-A136-4F3D-B596-4193BE8E7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99" y="1964340"/>
            <a:ext cx="8877609" cy="44492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38151B-09EA-48D9-873E-5D79F193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93" y="1960557"/>
            <a:ext cx="8868229" cy="4434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03CAE3E-53B6-40B4-B895-9A69E0B95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57" y="1963713"/>
            <a:ext cx="8868229" cy="44276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D1912C-3B79-466F-9F96-B04FA3F05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3" y="1963713"/>
            <a:ext cx="8868228" cy="44276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183389-466B-4200-B5AF-7F88DC344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71" y="1972798"/>
            <a:ext cx="8863544" cy="44252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29573F-BD81-44D5-BBA0-9CA921F831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71" y="1960830"/>
            <a:ext cx="8883657" cy="444920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F7C34C7-31D7-4113-9E2B-6423117B26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93" y="1966851"/>
            <a:ext cx="8871393" cy="442919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9D139B-17E6-4A02-8141-AE4986B49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07" y="1952409"/>
            <a:ext cx="8863543" cy="445022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5889F90-F88C-44AE-A4CD-D5492E969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1" y="1960203"/>
            <a:ext cx="8861769" cy="443088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4DAE809-510D-40DD-80AE-D69F867F0A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06" y="1968012"/>
            <a:ext cx="8861769" cy="4452800"/>
          </a:xfrm>
          <a:prstGeom prst="rect">
            <a:avLst/>
          </a:prstGeom>
        </p:spPr>
      </p:pic>
      <p:pic>
        <p:nvPicPr>
          <p:cNvPr id="22561" name="Рисунок 22560">
            <a:extLst>
              <a:ext uri="{FF2B5EF4-FFF2-40B4-BE49-F238E27FC236}">
                <a16:creationId xmlns:a16="http://schemas.microsoft.com/office/drawing/2014/main" id="{CF577475-657D-4718-ACE5-B24E4211F8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1" y="1962439"/>
            <a:ext cx="8861769" cy="4457024"/>
          </a:xfrm>
          <a:prstGeom prst="rect">
            <a:avLst/>
          </a:prstGeom>
        </p:spPr>
      </p:pic>
      <p:pic>
        <p:nvPicPr>
          <p:cNvPr id="22563" name="Рисунок 22562">
            <a:extLst>
              <a:ext uri="{FF2B5EF4-FFF2-40B4-BE49-F238E27FC236}">
                <a16:creationId xmlns:a16="http://schemas.microsoft.com/office/drawing/2014/main" id="{A65D6BDF-11A2-4490-8FBC-BE5869D0B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9" y="1972798"/>
            <a:ext cx="8883657" cy="4449209"/>
          </a:xfrm>
          <a:prstGeom prst="rect">
            <a:avLst/>
          </a:prstGeom>
        </p:spPr>
      </p:pic>
      <p:pic>
        <p:nvPicPr>
          <p:cNvPr id="22565" name="Рисунок 22564">
            <a:extLst>
              <a:ext uri="{FF2B5EF4-FFF2-40B4-BE49-F238E27FC236}">
                <a16:creationId xmlns:a16="http://schemas.microsoft.com/office/drawing/2014/main" id="{39435DFF-41D4-47AE-88D5-CAD85263BA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8" y="1983082"/>
            <a:ext cx="8885458" cy="44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Заключение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E1E93F-0266-468A-A0EC-52E5A3695365}"/>
              </a:ext>
            </a:extLst>
          </p:cNvPr>
          <p:cNvSpPr/>
          <p:nvPr/>
        </p:nvSpPr>
        <p:spPr>
          <a:xfrm>
            <a:off x="377370" y="1980061"/>
            <a:ext cx="114372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>
              <a:spcAft>
                <a:spcPts val="0"/>
              </a:spcAft>
            </a:pPr>
            <a:r>
              <a:rPr lang="ru-RU" dirty="0"/>
              <a:t>В результате выполнения выпускной квалификационной работы была модифицирована система «1С: Управление производственным предприятием», а именно разработаны новые информационные объекты и внешние обработки с удобными формами для формирования данных отдела продаж на производственном предприятии ООО «Мясокомбинат Лесозаводский».</a:t>
            </a:r>
          </a:p>
          <a:p>
            <a:pPr indent="450000" algn="just">
              <a:spcAft>
                <a:spcPts val="0"/>
              </a:spcAft>
            </a:pPr>
            <a:r>
              <a:rPr lang="ru-RU" dirty="0"/>
              <a:t>Результатами ВКР являются:</a:t>
            </a:r>
          </a:p>
          <a:p>
            <a:pPr indent="450000" algn="just">
              <a:spcAft>
                <a:spcPts val="0"/>
              </a:spcAft>
            </a:pPr>
            <a:r>
              <a:rPr lang="ru-RU" dirty="0"/>
              <a:t>–	модифицированная база данных с включением в нее новых информационных объектов в системе «1С: УПП» для сопровождения процесса продаж с целью консолидации новых и имеющихся объектов;</a:t>
            </a:r>
          </a:p>
          <a:p>
            <a:pPr indent="450000" algn="just">
              <a:spcAft>
                <a:spcPts val="0"/>
              </a:spcAft>
            </a:pPr>
            <a:r>
              <a:rPr lang="ru-RU" dirty="0"/>
              <a:t>–	созданы эргономичные и удобные формы для формирования данных отдела продаж;</a:t>
            </a:r>
          </a:p>
          <a:p>
            <a:pPr indent="450000" algn="just">
              <a:spcAft>
                <a:spcPts val="0"/>
              </a:spcAft>
            </a:pPr>
            <a:r>
              <a:rPr lang="ru-RU" dirty="0"/>
              <a:t>–	изменена технология работы с данными отдела продаж и разработаны алгоритмы к ним, в частности, для работы с торговыми точками и их торговыми матрицами, торговыми представителями и их маршрутами, также маркетинговыми акциями.</a:t>
            </a:r>
          </a:p>
        </p:txBody>
      </p:sp>
    </p:spTree>
    <p:extLst>
      <p:ext uri="{BB962C8B-B14F-4D97-AF65-F5344CB8AC3E}">
        <p14:creationId xmlns:p14="http://schemas.microsoft.com/office/powerpoint/2010/main" val="180185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7E42A4C-8CC5-4E88-90B8-EA65BF3DB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25"/>
            <a:ext cx="884078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43336-EC20-4C7B-B62C-E65AFB25B1F0}"/>
              </a:ext>
            </a:extLst>
          </p:cNvPr>
          <p:cNvSpPr txBox="1"/>
          <p:nvPr/>
        </p:nvSpPr>
        <p:spPr>
          <a:xfrm>
            <a:off x="466044" y="3429000"/>
            <a:ext cx="8374744" cy="47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6000" b="1" spc="-50" dirty="0">
                <a:solidFill>
                  <a:schemeClr val="bg1"/>
                </a:solidFill>
                <a:latin typeface="Helios" pitchFamily="82" charset="0"/>
                <a:cs typeface="Arial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0218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78971" y="1795137"/>
            <a:ext cx="599802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0000"/>
            <a:r>
              <a:rPr lang="ru-RU" b="1" dirty="0"/>
              <a:t>Цель </a:t>
            </a:r>
            <a:r>
              <a:rPr lang="ru-RU" dirty="0"/>
              <a:t>- модификация системы «1С: УПП» производственного предприятия ООО «Мясокомбинат Лесозаводский», с целью автоматизации процесса продаж.</a:t>
            </a:r>
            <a:endParaRPr lang="en-US" dirty="0"/>
          </a:p>
          <a:p>
            <a:pPr indent="450000"/>
            <a:r>
              <a:rPr lang="ru-RU" b="1" dirty="0"/>
              <a:t>Задачи:</a:t>
            </a:r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провести анализ предметной области и его бизнес-процессов;</a:t>
            </a:r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провести анализ возможностей системы «1С: УПП» для сопровождения процесса продаж и выявить его недостатки;</a:t>
            </a:r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провести анализ рынка программного обеспечения;</a:t>
            </a:r>
            <a:endParaRPr lang="en-US" dirty="0"/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разработать постановку задачи и дать обоснование основным проектным решениям;</a:t>
            </a:r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разработать информационное и программное обеспечения для сопровождения процесса продаж;</a:t>
            </a:r>
          </a:p>
          <a:p>
            <a:pPr indent="450000">
              <a:buFont typeface="Arial" panose="020B0604020202020204" pitchFamily="34" charset="0"/>
              <a:buChar char="•"/>
            </a:pPr>
            <a:r>
              <a:rPr lang="ru-RU" dirty="0"/>
              <a:t>провести модификацию системы «1С: УПП».</a:t>
            </a:r>
          </a:p>
          <a:p>
            <a:pPr lvl="0" indent="4500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1" y="1490296"/>
            <a:ext cx="5718630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Цель и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62CB-1E1A-402A-9962-BA8C99BDBBA6}"/>
              </a:ext>
            </a:extLst>
          </p:cNvPr>
          <p:cNvSpPr txBox="1"/>
          <p:nvPr/>
        </p:nvSpPr>
        <p:spPr>
          <a:xfrm>
            <a:off x="6476999" y="1490295"/>
            <a:ext cx="523421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Объект и предмет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0AA94-9ED5-4483-A78C-48ED38A96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99" y="1860140"/>
            <a:ext cx="571863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0000"/>
            <a:r>
              <a:rPr lang="ru-RU" b="1" dirty="0"/>
              <a:t>Объектом</a:t>
            </a:r>
            <a:r>
              <a:rPr lang="ru-RU" dirty="0"/>
              <a:t> исследования является компания ООО «Мясокомбинат Лесозаводский»</a:t>
            </a:r>
            <a:r>
              <a:rPr lang="en-US" dirty="0"/>
              <a:t>.</a:t>
            </a:r>
          </a:p>
          <a:p>
            <a:pPr indent="450000"/>
            <a:r>
              <a:rPr lang="ru-RU" b="1" dirty="0"/>
              <a:t>Предметом</a:t>
            </a:r>
            <a:r>
              <a:rPr lang="ru-RU" dirty="0"/>
              <a:t> исследования является процесс продаж производственного предприятия.</a:t>
            </a:r>
          </a:p>
          <a:p>
            <a:pPr indent="45000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57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Характеристика предметной области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35AD4B-325A-4955-B310-C445A8022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0" y="1980061"/>
            <a:ext cx="9283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buFont typeface="Calibri" panose="020F0502020204030204" pitchFamily="34" charset="0"/>
              <a:buChar char="–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18E9CC-F41C-4435-B046-2A92AAE094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617" y="952174"/>
            <a:ext cx="7209292" cy="552559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1237C5A5-09A4-408E-987A-A3061D7F1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1" y="1980061"/>
            <a:ext cx="5388429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0000"/>
            <a:r>
              <a:rPr lang="ru-RU" dirty="0"/>
              <a:t>ООО «Мясокомбинат Лесозаводский» — предприятие города Лесозаводска, оснащенное новейшим технологическим оборудованием. Главной целью функционирования компании является разработка и выпуск серийной продукции из мяса убойных животных и мяса птиц, а также ее реализация по торговым точкам.</a:t>
            </a:r>
          </a:p>
          <a:p>
            <a:pPr lvl="0" indent="450000"/>
            <a:r>
              <a:rPr lang="ru-RU" dirty="0"/>
              <a:t>Компания имеет комплексное прикладное решение «1С: Управление производственным предприятием».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915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0A018-A8FA-44F4-9F35-CE4E66965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21" y="2478450"/>
            <a:ext cx="5586818" cy="34197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177DDE-27F5-4B68-B19A-FEF02E2C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61" y="2478450"/>
            <a:ext cx="5594018" cy="3419766"/>
          </a:xfrm>
          <a:prstGeom prst="rect">
            <a:avLst/>
          </a:prstGeom>
        </p:spPr>
      </p:pic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4470401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Анализ предметной области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11DDF4-F482-4DC7-9F0D-3CB4CB82B600}"/>
              </a:ext>
            </a:extLst>
          </p:cNvPr>
          <p:cNvSpPr/>
          <p:nvPr/>
        </p:nvSpPr>
        <p:spPr>
          <a:xfrm>
            <a:off x="377370" y="185966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Методология </a:t>
            </a:r>
            <a:r>
              <a:rPr lang="en-US" dirty="0"/>
              <a:t>IDEF0</a:t>
            </a:r>
            <a:r>
              <a:rPr lang="ru-RU" dirty="0"/>
              <a:t>, модель </a:t>
            </a:r>
            <a:r>
              <a:rPr lang="en-US" dirty="0"/>
              <a:t>AS-IS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326CF79-5B54-4982-8CF3-47E1F43F31BB}"/>
              </a:ext>
            </a:extLst>
          </p:cNvPr>
          <p:cNvSpPr/>
          <p:nvPr/>
        </p:nvSpPr>
        <p:spPr>
          <a:xfrm>
            <a:off x="6414630" y="1849702"/>
            <a:ext cx="5399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Методология </a:t>
            </a:r>
            <a:r>
              <a:rPr lang="en-US" dirty="0"/>
              <a:t>DFD</a:t>
            </a:r>
            <a:r>
              <a:rPr lang="ru-RU" dirty="0"/>
              <a:t>, модель </a:t>
            </a:r>
            <a:r>
              <a:rPr lang="en-US" dirty="0"/>
              <a:t>AS-IS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EFF7D4-7420-41E4-86D9-838CEA99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87" y="2482855"/>
            <a:ext cx="5594018" cy="34241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22DEBD-5E42-4E77-B107-58C7DF2E9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822" y="2478449"/>
            <a:ext cx="5594018" cy="342417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BDF63C-305D-4702-971D-54CB7C780217}"/>
              </a:ext>
            </a:extLst>
          </p:cNvPr>
          <p:cNvSpPr/>
          <p:nvPr/>
        </p:nvSpPr>
        <p:spPr>
          <a:xfrm>
            <a:off x="974724" y="2886074"/>
            <a:ext cx="835025" cy="854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A6FFC1-26F1-4C87-9883-BB844D81FAF9}"/>
              </a:ext>
            </a:extLst>
          </p:cNvPr>
          <p:cNvSpPr/>
          <p:nvPr/>
        </p:nvSpPr>
        <p:spPr>
          <a:xfrm>
            <a:off x="2387144" y="3686174"/>
            <a:ext cx="952956" cy="666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Выноска: линия 16">
            <a:extLst>
              <a:ext uri="{FF2B5EF4-FFF2-40B4-BE49-F238E27FC236}">
                <a16:creationId xmlns:a16="http://schemas.microsoft.com/office/drawing/2014/main" id="{658F4C70-E7A5-487B-8F8D-C3498442AD0F}"/>
              </a:ext>
            </a:extLst>
          </p:cNvPr>
          <p:cNvSpPr/>
          <p:nvPr/>
        </p:nvSpPr>
        <p:spPr>
          <a:xfrm>
            <a:off x="5130800" y="1574505"/>
            <a:ext cx="1190052" cy="644529"/>
          </a:xfrm>
          <a:prstGeom prst="borderCallout1">
            <a:avLst>
              <a:gd name="adj1" fmla="val 18750"/>
              <a:gd name="adj2" fmla="val -8333"/>
              <a:gd name="adj3" fmla="val 281604"/>
              <a:gd name="adj4" fmla="val -2626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Процессы, отвечающие за формирование данных отдела продаж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58874D8-4A6A-4D5F-B5BB-EE3A5DCF17CC}"/>
              </a:ext>
            </a:extLst>
          </p:cNvPr>
          <p:cNvSpPr/>
          <p:nvPr/>
        </p:nvSpPr>
        <p:spPr>
          <a:xfrm>
            <a:off x="8641080" y="2941320"/>
            <a:ext cx="952500" cy="16840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Выноска: линия 17">
            <a:extLst>
              <a:ext uri="{FF2B5EF4-FFF2-40B4-BE49-F238E27FC236}">
                <a16:creationId xmlns:a16="http://schemas.microsoft.com/office/drawing/2014/main" id="{82F59BB1-1A79-4720-B316-F4DD431346F6}"/>
              </a:ext>
            </a:extLst>
          </p:cNvPr>
          <p:cNvSpPr/>
          <p:nvPr/>
        </p:nvSpPr>
        <p:spPr>
          <a:xfrm>
            <a:off x="10656775" y="1574505"/>
            <a:ext cx="1190051" cy="644529"/>
          </a:xfrm>
          <a:prstGeom prst="borderCallout1">
            <a:avLst>
              <a:gd name="adj1" fmla="val 18750"/>
              <a:gd name="adj2" fmla="val -8333"/>
              <a:gd name="adj3" fmla="val 254581"/>
              <a:gd name="adj4" fmla="val -10026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Отсутствие</a:t>
            </a:r>
            <a:r>
              <a:rPr lang="en-US" sz="900" dirty="0"/>
              <a:t> </a:t>
            </a:r>
            <a:r>
              <a:rPr lang="ru-RU" sz="900" dirty="0"/>
              <a:t>возможности хранения данных в системе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3BBE90-B39C-43C7-ADBD-5843804A2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88" y="2487262"/>
            <a:ext cx="5594017" cy="34197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807C28-1913-4663-B22C-9FBCEA1D4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852" y="2482856"/>
            <a:ext cx="5594017" cy="342417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6235E6B-0359-434D-82E8-2BC7CEB65098}"/>
              </a:ext>
            </a:extLst>
          </p:cNvPr>
          <p:cNvSpPr/>
          <p:nvPr/>
        </p:nvSpPr>
        <p:spPr>
          <a:xfrm>
            <a:off x="6604000" y="5308600"/>
            <a:ext cx="660400" cy="209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BDE459-F4ED-423F-B972-FABC95197A22}"/>
              </a:ext>
            </a:extLst>
          </p:cNvPr>
          <p:cNvSpPr/>
          <p:nvPr/>
        </p:nvSpPr>
        <p:spPr>
          <a:xfrm>
            <a:off x="7845571" y="5308600"/>
            <a:ext cx="711053" cy="209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3A95BA7-7345-47BA-B9FD-996DC17D55AF}"/>
              </a:ext>
            </a:extLst>
          </p:cNvPr>
          <p:cNvSpPr/>
          <p:nvPr/>
        </p:nvSpPr>
        <p:spPr>
          <a:xfrm>
            <a:off x="10589420" y="3914775"/>
            <a:ext cx="364331" cy="215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C783370-CED1-417B-8AE9-2DB5225F39E9}"/>
              </a:ext>
            </a:extLst>
          </p:cNvPr>
          <p:cNvSpPr/>
          <p:nvPr/>
        </p:nvSpPr>
        <p:spPr>
          <a:xfrm>
            <a:off x="6829425" y="4178295"/>
            <a:ext cx="509588" cy="3476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4EA81DE-D707-494D-B24C-0B05F75B1096}"/>
              </a:ext>
            </a:extLst>
          </p:cNvPr>
          <p:cNvSpPr/>
          <p:nvPr/>
        </p:nvSpPr>
        <p:spPr>
          <a:xfrm>
            <a:off x="8736804" y="2974974"/>
            <a:ext cx="483396" cy="1968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63B2837-ED42-45FC-8749-7DEBCD746896}"/>
              </a:ext>
            </a:extLst>
          </p:cNvPr>
          <p:cNvSpPr/>
          <p:nvPr/>
        </p:nvSpPr>
        <p:spPr>
          <a:xfrm>
            <a:off x="9695657" y="3260723"/>
            <a:ext cx="608806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Выноска: линия 25">
            <a:extLst>
              <a:ext uri="{FF2B5EF4-FFF2-40B4-BE49-F238E27FC236}">
                <a16:creationId xmlns:a16="http://schemas.microsoft.com/office/drawing/2014/main" id="{CF555C28-1D1F-48E1-A431-28BEE160CCC0}"/>
              </a:ext>
            </a:extLst>
          </p:cNvPr>
          <p:cNvSpPr/>
          <p:nvPr/>
        </p:nvSpPr>
        <p:spPr>
          <a:xfrm>
            <a:off x="5243226" y="1562338"/>
            <a:ext cx="965200" cy="644529"/>
          </a:xfrm>
          <a:prstGeom prst="borderCallout1">
            <a:avLst>
              <a:gd name="adj1" fmla="val 81803"/>
              <a:gd name="adj2" fmla="val 106141"/>
              <a:gd name="adj3" fmla="val 197861"/>
              <a:gd name="adj4" fmla="val 37351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Наличие большого числа бумажных носителей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34B165B-6E4C-483C-A34B-407D15FCF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048" y="2477298"/>
            <a:ext cx="5603096" cy="342973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E642DA1-2D3C-413A-A1EA-C195AD02B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048" y="2478448"/>
            <a:ext cx="5586822" cy="343676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6BD14D3-F2BE-4052-BAB2-1601FFC14E4F}"/>
              </a:ext>
            </a:extLst>
          </p:cNvPr>
          <p:cNvSpPr/>
          <p:nvPr/>
        </p:nvSpPr>
        <p:spPr>
          <a:xfrm>
            <a:off x="10273966" y="4902200"/>
            <a:ext cx="1017921" cy="406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9074955-C5D1-4D16-B4C4-182F104B6EFD}"/>
              </a:ext>
            </a:extLst>
          </p:cNvPr>
          <p:cNvSpPr/>
          <p:nvPr/>
        </p:nvSpPr>
        <p:spPr>
          <a:xfrm>
            <a:off x="4574721" y="4723907"/>
            <a:ext cx="546100" cy="4862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Выноска: линия 30">
            <a:extLst>
              <a:ext uri="{FF2B5EF4-FFF2-40B4-BE49-F238E27FC236}">
                <a16:creationId xmlns:a16="http://schemas.microsoft.com/office/drawing/2014/main" id="{4C17CC27-F6B9-4D65-A97B-57C42B519CD3}"/>
              </a:ext>
            </a:extLst>
          </p:cNvPr>
          <p:cNvSpPr/>
          <p:nvPr/>
        </p:nvSpPr>
        <p:spPr>
          <a:xfrm>
            <a:off x="5474193" y="2957504"/>
            <a:ext cx="965200" cy="854071"/>
          </a:xfrm>
          <a:prstGeom prst="borderCallout1">
            <a:avLst>
              <a:gd name="adj1" fmla="val 67169"/>
              <a:gd name="adj2" fmla="val -6359"/>
              <a:gd name="adj3" fmla="val 198615"/>
              <a:gd name="adj4" fmla="val -5109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Снижение оперативности работы при формировании маркетинговых акций 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5080963-8932-454E-A67B-D3ED30EB4A5D}"/>
              </a:ext>
            </a:extLst>
          </p:cNvPr>
          <p:cNvSpPr/>
          <p:nvPr/>
        </p:nvSpPr>
        <p:spPr>
          <a:xfrm>
            <a:off x="10361613" y="3325159"/>
            <a:ext cx="698500" cy="43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B735946-A77B-4F2C-B086-2F1438BE7BCD}"/>
              </a:ext>
            </a:extLst>
          </p:cNvPr>
          <p:cNvCxnSpPr>
            <a:cxnSpLocks/>
          </p:cNvCxnSpPr>
          <p:nvPr/>
        </p:nvCxnSpPr>
        <p:spPr>
          <a:xfrm>
            <a:off x="6524791" y="3542180"/>
            <a:ext cx="3749175" cy="563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3F66CDEA-94EA-4660-A05C-36CBD98738D5}"/>
              </a:ext>
            </a:extLst>
          </p:cNvPr>
          <p:cNvCxnSpPr>
            <a:cxnSpLocks/>
          </p:cNvCxnSpPr>
          <p:nvPr/>
        </p:nvCxnSpPr>
        <p:spPr>
          <a:xfrm>
            <a:off x="6524791" y="3686174"/>
            <a:ext cx="3643947" cy="1524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E3253BF-A609-4C3F-8928-053CB8640090}"/>
              </a:ext>
            </a:extLst>
          </p:cNvPr>
          <p:cNvCxnSpPr/>
          <p:nvPr/>
        </p:nvCxnSpPr>
        <p:spPr>
          <a:xfrm flipV="1">
            <a:off x="3111500" y="4683417"/>
            <a:ext cx="0" cy="8093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29855A2-B9FC-4BEE-BAAC-672761ACA8AF}"/>
              </a:ext>
            </a:extLst>
          </p:cNvPr>
          <p:cNvCxnSpPr/>
          <p:nvPr/>
        </p:nvCxnSpPr>
        <p:spPr>
          <a:xfrm flipV="1">
            <a:off x="2457450" y="4683417"/>
            <a:ext cx="0" cy="8093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0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Проблемы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37F518-62D4-46D4-9FAC-A6D94155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1" y="1980061"/>
            <a:ext cx="1143725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0000"/>
            <a:r>
              <a:rPr lang="ru-RU" dirty="0"/>
              <a:t>В ходе анализа полученных моделей были выявлены следующие недостатки стандартной конфигурации «1С: УПП»: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сотрудниками бухгалтерии в систему вносится только часть данных (около 15%) необходимых для отдела продаж;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все данные, с которыми работает отдел продаж хранятся на бумажных носителях;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отсутствие информационных объектов в модели данных системы для работы с данными торговых точек и составления сопроводительных документов, в частности, по торговым матрицам.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отсутствие удобных и интуитивно-понятных форм, необходимых пользователям отдела продаж.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58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Сравнительная характеристика программного обеспечения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FE8634BB-66D9-4289-BAD7-BD7801517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507025"/>
                  </p:ext>
                </p:extLst>
              </p:nvPr>
            </p:nvGraphicFramePr>
            <p:xfrm>
              <a:off x="3575383" y="2000693"/>
              <a:ext cx="8427930" cy="394739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4628">
                      <a:extLst>
                        <a:ext uri="{9D8B030D-6E8A-4147-A177-3AD203B41FA5}">
                          <a16:colId xmlns:a16="http://schemas.microsoft.com/office/drawing/2014/main" val="4138900554"/>
                        </a:ext>
                      </a:extLst>
                    </a:gridCol>
                    <a:gridCol w="900064">
                      <a:extLst>
                        <a:ext uri="{9D8B030D-6E8A-4147-A177-3AD203B41FA5}">
                          <a16:colId xmlns:a16="http://schemas.microsoft.com/office/drawing/2014/main" val="1244239142"/>
                        </a:ext>
                      </a:extLst>
                    </a:gridCol>
                    <a:gridCol w="528704">
                      <a:extLst>
                        <a:ext uri="{9D8B030D-6E8A-4147-A177-3AD203B41FA5}">
                          <a16:colId xmlns:a16="http://schemas.microsoft.com/office/drawing/2014/main" val="403401307"/>
                        </a:ext>
                      </a:extLst>
                    </a:gridCol>
                    <a:gridCol w="610680">
                      <a:extLst>
                        <a:ext uri="{9D8B030D-6E8A-4147-A177-3AD203B41FA5}">
                          <a16:colId xmlns:a16="http://schemas.microsoft.com/office/drawing/2014/main" val="1643617346"/>
                        </a:ext>
                      </a:extLst>
                    </a:gridCol>
                    <a:gridCol w="610680">
                      <a:extLst>
                        <a:ext uri="{9D8B030D-6E8A-4147-A177-3AD203B41FA5}">
                          <a16:colId xmlns:a16="http://schemas.microsoft.com/office/drawing/2014/main" val="3469364980"/>
                        </a:ext>
                      </a:extLst>
                    </a:gridCol>
                    <a:gridCol w="541360">
                      <a:extLst>
                        <a:ext uri="{9D8B030D-6E8A-4147-A177-3AD203B41FA5}">
                          <a16:colId xmlns:a16="http://schemas.microsoft.com/office/drawing/2014/main" val="2498770791"/>
                        </a:ext>
                      </a:extLst>
                    </a:gridCol>
                    <a:gridCol w="530907">
                      <a:extLst>
                        <a:ext uri="{9D8B030D-6E8A-4147-A177-3AD203B41FA5}">
                          <a16:colId xmlns:a16="http://schemas.microsoft.com/office/drawing/2014/main" val="2422021904"/>
                        </a:ext>
                      </a:extLst>
                    </a:gridCol>
                    <a:gridCol w="530907">
                      <a:extLst>
                        <a:ext uri="{9D8B030D-6E8A-4147-A177-3AD203B41FA5}">
                          <a16:colId xmlns:a16="http://schemas.microsoft.com/office/drawing/2014/main" val="44046095"/>
                        </a:ext>
                      </a:extLst>
                    </a:gridCol>
                  </a:tblGrid>
                  <a:tr h="52659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Показатели качества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Коэффициент весомости, </a:t>
                          </a:r>
                          <a:r>
                            <a:rPr lang="en-US" sz="1200" b="1" dirty="0" err="1">
                              <a:effectLst/>
                            </a:rPr>
                            <a:t>B</a:t>
                          </a:r>
                          <a:r>
                            <a:rPr lang="en-US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Проект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1С: УПП (исходная конфигурация)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1С: УТ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261323"/>
                      </a:ext>
                    </a:extLst>
                  </a:tr>
                  <a:tr h="17804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В</a:t>
                          </a:r>
                          <a:r>
                            <a:rPr lang="ru-RU" sz="1200" b="1" baseline="-25000">
                              <a:effectLst/>
                            </a:rPr>
                            <a:t>j* </a:t>
                          </a: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В</a:t>
                          </a:r>
                          <a:r>
                            <a:rPr lang="ru-RU" sz="1200" b="1" baseline="-25000">
                              <a:effectLst/>
                            </a:rPr>
                            <a:t>j* </a:t>
                          </a: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 err="1">
                              <a:effectLst/>
                            </a:rPr>
                            <a:t>X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 err="1">
                              <a:effectLst/>
                            </a:rPr>
                            <a:t>В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r>
                            <a:rPr lang="ru-RU" sz="1200" b="1" baseline="-25000" dirty="0">
                              <a:effectLst/>
                            </a:rPr>
                            <a:t>* </a:t>
                          </a:r>
                          <a:r>
                            <a:rPr lang="ru-RU" sz="1200" b="1" dirty="0" err="1">
                              <a:effectLst/>
                            </a:rPr>
                            <a:t>X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7762168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 Эргономичность пользовательского интерфейса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0,48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0,48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253708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 Новизна (соответствие современным требованиям)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00951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 Соответствие профилю деятельности заказчика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1449428"/>
                      </a:ext>
                    </a:extLst>
                  </a:tr>
                  <a:tr h="1766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 Надежность (защита данных)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88280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 Эффективность (скорость доступа к данным)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284237"/>
                      </a:ext>
                    </a:extLst>
                  </a:tr>
                  <a:tr h="1766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 Гибкость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5847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 Разграничение доступности к данным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932562"/>
                      </a:ext>
                    </a:extLst>
                  </a:tr>
                  <a:tr h="43729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 Механизм формирования торговых матриц и управления ими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0,7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710990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 Механизм формирования маркетинговых акций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428581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 Время обучения персонала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0,24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1776"/>
                      </a:ext>
                    </a:extLst>
                  </a:tr>
                  <a:tr h="311152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Обобщенный показатель качества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kern="120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120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200" b="0" i="1" kern="120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ЭТУ</m:t>
                                  </m:r>
                                </m:sub>
                              </m:sSub>
                            </m:oMath>
                          </a14:m>
                          <a:endParaRPr lang="ru-RU" sz="1200" kern="12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ЭТУ1 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 4,89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ЭТУ2 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 3,1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ЭТУ2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=2,98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1913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FE8634BB-66D9-4289-BAD7-BD7801517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507025"/>
                  </p:ext>
                </p:extLst>
              </p:nvPr>
            </p:nvGraphicFramePr>
            <p:xfrm>
              <a:off x="3575383" y="2000693"/>
              <a:ext cx="8427930" cy="394739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4628">
                      <a:extLst>
                        <a:ext uri="{9D8B030D-6E8A-4147-A177-3AD203B41FA5}">
                          <a16:colId xmlns:a16="http://schemas.microsoft.com/office/drawing/2014/main" val="4138900554"/>
                        </a:ext>
                      </a:extLst>
                    </a:gridCol>
                    <a:gridCol w="900064">
                      <a:extLst>
                        <a:ext uri="{9D8B030D-6E8A-4147-A177-3AD203B41FA5}">
                          <a16:colId xmlns:a16="http://schemas.microsoft.com/office/drawing/2014/main" val="1244239142"/>
                        </a:ext>
                      </a:extLst>
                    </a:gridCol>
                    <a:gridCol w="528704">
                      <a:extLst>
                        <a:ext uri="{9D8B030D-6E8A-4147-A177-3AD203B41FA5}">
                          <a16:colId xmlns:a16="http://schemas.microsoft.com/office/drawing/2014/main" val="403401307"/>
                        </a:ext>
                      </a:extLst>
                    </a:gridCol>
                    <a:gridCol w="610680">
                      <a:extLst>
                        <a:ext uri="{9D8B030D-6E8A-4147-A177-3AD203B41FA5}">
                          <a16:colId xmlns:a16="http://schemas.microsoft.com/office/drawing/2014/main" val="1643617346"/>
                        </a:ext>
                      </a:extLst>
                    </a:gridCol>
                    <a:gridCol w="610680">
                      <a:extLst>
                        <a:ext uri="{9D8B030D-6E8A-4147-A177-3AD203B41FA5}">
                          <a16:colId xmlns:a16="http://schemas.microsoft.com/office/drawing/2014/main" val="3469364980"/>
                        </a:ext>
                      </a:extLst>
                    </a:gridCol>
                    <a:gridCol w="541360">
                      <a:extLst>
                        <a:ext uri="{9D8B030D-6E8A-4147-A177-3AD203B41FA5}">
                          <a16:colId xmlns:a16="http://schemas.microsoft.com/office/drawing/2014/main" val="2498770791"/>
                        </a:ext>
                      </a:extLst>
                    </a:gridCol>
                    <a:gridCol w="530907">
                      <a:extLst>
                        <a:ext uri="{9D8B030D-6E8A-4147-A177-3AD203B41FA5}">
                          <a16:colId xmlns:a16="http://schemas.microsoft.com/office/drawing/2014/main" val="2422021904"/>
                        </a:ext>
                      </a:extLst>
                    </a:gridCol>
                    <a:gridCol w="530907">
                      <a:extLst>
                        <a:ext uri="{9D8B030D-6E8A-4147-A177-3AD203B41FA5}">
                          <a16:colId xmlns:a16="http://schemas.microsoft.com/office/drawing/2014/main" val="44046095"/>
                        </a:ext>
                      </a:extLst>
                    </a:gridCol>
                  </a:tblGrid>
                  <a:tr h="573405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Показатели качества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Коэффициент весомости, </a:t>
                          </a:r>
                          <a:r>
                            <a:rPr lang="en-US" sz="1200" b="1" dirty="0" err="1">
                              <a:effectLst/>
                            </a:rPr>
                            <a:t>B</a:t>
                          </a:r>
                          <a:r>
                            <a:rPr lang="en-US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Проект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1С: УПП (исходная конфигурация)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>
                              <a:effectLst/>
                            </a:rPr>
                            <a:t>1С: УТ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261323"/>
                      </a:ext>
                    </a:extLst>
                  </a:tr>
                  <a:tr h="193866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В</a:t>
                          </a:r>
                          <a:r>
                            <a:rPr lang="ru-RU" sz="1200" b="1" baseline="-25000">
                              <a:effectLst/>
                            </a:rPr>
                            <a:t>j* </a:t>
                          </a: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>
                              <a:effectLst/>
                            </a:rPr>
                            <a:t>В</a:t>
                          </a:r>
                          <a:r>
                            <a:rPr lang="ru-RU" sz="1200" b="1" baseline="-25000">
                              <a:effectLst/>
                            </a:rPr>
                            <a:t>j* </a:t>
                          </a:r>
                          <a:r>
                            <a:rPr lang="ru-RU" sz="1200" b="1">
                              <a:effectLst/>
                            </a:rPr>
                            <a:t>X</a:t>
                          </a:r>
                          <a:r>
                            <a:rPr lang="ru-RU" sz="1200" b="1" baseline="-25000">
                              <a:effectLst/>
                            </a:rPr>
                            <a:t>j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 err="1">
                              <a:effectLst/>
                            </a:rPr>
                            <a:t>X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b="1" dirty="0" err="1">
                              <a:effectLst/>
                            </a:rPr>
                            <a:t>В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r>
                            <a:rPr lang="ru-RU" sz="1200" b="1" baseline="-25000" dirty="0">
                              <a:effectLst/>
                            </a:rPr>
                            <a:t>* </a:t>
                          </a:r>
                          <a:r>
                            <a:rPr lang="ru-RU" sz="1200" b="1" dirty="0" err="1">
                              <a:effectLst/>
                            </a:rPr>
                            <a:t>X</a:t>
                          </a:r>
                          <a:r>
                            <a:rPr lang="ru-RU" sz="1200" b="1" baseline="-25000" dirty="0" err="1">
                              <a:effectLst/>
                            </a:rPr>
                            <a:t>j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7762168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 Эргономичность пользовательского интерфейса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0,48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0,48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253708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 Новизна (соответствие современным требованиям)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00951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 Соответствие профилю деятельности заказчика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1449428"/>
                      </a:ext>
                    </a:extLst>
                  </a:tr>
                  <a:tr h="18567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 Надежность (защита данных)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88280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 Эффективность (скорость доступа к данным)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284237"/>
                      </a:ext>
                    </a:extLst>
                  </a:tr>
                  <a:tr h="18567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 Гибкость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5847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 Разграничение доступности к данным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932562"/>
                      </a:ext>
                    </a:extLst>
                  </a:tr>
                  <a:tr h="43729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 Механизм формирования торговых матриц и управления ими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0,7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710990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 Механизм формирования маркетинговых акций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0,36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428581"/>
                      </a:ext>
                    </a:extLst>
                  </a:tr>
                  <a:tr h="2943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 Время обучения персонала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0,6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0,24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1776"/>
                      </a:ext>
                    </a:extLst>
                  </a:tr>
                  <a:tr h="311152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220" marR="66220" marT="0" marB="0" anchor="ctr">
                        <a:blipFill>
                          <a:blip r:embed="rId3"/>
                          <a:stretch>
                            <a:fillRect l="-120" t="-1184314" r="-66387" b="-1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ЭТУ1 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 4,89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ЭТУ2 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 3,1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+mn-lt"/>
                            </a:rPr>
                            <a:t>J</a:t>
                          </a:r>
                          <a:r>
                            <a:rPr lang="ru-RU" sz="1200" baseline="-25000" dirty="0">
                              <a:effectLst/>
                              <a:latin typeface="+mn-lt"/>
                            </a:rPr>
                            <a:t>ЭТУ2</a:t>
                          </a:r>
                          <a:r>
                            <a:rPr lang="ru-RU" sz="1200" dirty="0">
                              <a:effectLst/>
                              <a:latin typeface="+mn-lt"/>
                            </a:rPr>
                            <a:t>=2,98</a:t>
                          </a:r>
                          <a:endParaRPr lang="ru-RU" sz="11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20" marR="66220" marT="0" marB="0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1913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3">
            <a:extLst>
              <a:ext uri="{FF2B5EF4-FFF2-40B4-BE49-F238E27FC236}">
                <a16:creationId xmlns:a16="http://schemas.microsoft.com/office/drawing/2014/main" id="{BB11E5D6-53EB-4F33-AD8F-0CADBAD9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05" y="2406783"/>
            <a:ext cx="38753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Коэффициент технического уровня с учетом первого аналога «1С: УПП»: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D3849C-FD5B-4CD3-95CE-024E57F15FD3}"/>
              </a:ext>
            </a:extLst>
          </p:cNvPr>
          <p:cNvSpPr/>
          <p:nvPr/>
        </p:nvSpPr>
        <p:spPr>
          <a:xfrm>
            <a:off x="108405" y="3808588"/>
            <a:ext cx="33382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>
              <a:spcAft>
                <a:spcPts val="0"/>
              </a:spcAft>
            </a:pPr>
            <a:r>
              <a:rPr lang="ru-RU" dirty="0"/>
              <a:t>Коэффициент технического уровня с учетом второго аналога «1С: УТ 8»: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EDC697-D773-45CB-8354-A2C257A596B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r="68801" b="17073"/>
          <a:stretch/>
        </p:blipFill>
        <p:spPr bwMode="auto">
          <a:xfrm>
            <a:off x="958047" y="3329191"/>
            <a:ext cx="1639001" cy="4793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F3A607-3990-4988-99D6-657991E1DF7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r="69001" b="14307"/>
          <a:stretch/>
        </p:blipFill>
        <p:spPr bwMode="auto">
          <a:xfrm>
            <a:off x="958047" y="4933394"/>
            <a:ext cx="1639001" cy="521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786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Предложенные решения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37F518-62D4-46D4-9FAC-A6D94155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71" y="1980061"/>
            <a:ext cx="11437259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0000"/>
            <a:r>
              <a:rPr lang="ru-RU" dirty="0"/>
              <a:t>В системе «1С: УПП» необходимо разработать </a:t>
            </a:r>
            <a:r>
              <a:rPr lang="ru-RU" b="1" dirty="0"/>
              <a:t>отдельные информационные объекты</a:t>
            </a:r>
            <a:r>
              <a:rPr lang="ru-RU" dirty="0"/>
              <a:t> для работы с: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торговыми сетями;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торговыми точками;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торговыми матрицами;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торговыми представителями;</a:t>
            </a:r>
          </a:p>
          <a:p>
            <a:pPr lvl="0" indent="450000">
              <a:buFont typeface="Arial" panose="020B0604020202020204" pitchFamily="34" charset="0"/>
              <a:buChar char="•"/>
            </a:pPr>
            <a:r>
              <a:rPr lang="ru-RU" dirty="0"/>
              <a:t>маршрутами торговых представителей.</a:t>
            </a:r>
            <a:endParaRPr lang="en-US" dirty="0"/>
          </a:p>
          <a:p>
            <a:pPr lvl="0" indent="450000">
              <a:buFont typeface="Arial" panose="020B0604020202020204" pitchFamily="34" charset="0"/>
              <a:buChar char="•"/>
            </a:pPr>
            <a:endParaRPr lang="ru-RU" dirty="0"/>
          </a:p>
          <a:p>
            <a:pPr lvl="0" indent="450000"/>
            <a:r>
              <a:rPr lang="ru-RU" dirty="0"/>
              <a:t>Модифицированная система должна </a:t>
            </a:r>
            <a:r>
              <a:rPr lang="ru-RU" b="1" dirty="0"/>
              <a:t>выполнять следующие действия</a:t>
            </a:r>
            <a:r>
              <a:rPr lang="ru-RU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предоставлять доступ для работы с данными отдела продаж в соответствии с выделенными ролями;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производить консолидацию данных в зависимости от решаемых отделом продаж задач;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хранить информацию в новых информационных объектах;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осуществлять ввод данных;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производить поиск и сортировку по данным отдела продаж;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оказывать помощь при принятии управленческих решений.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27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11625943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Диаграмма </a:t>
            </a:r>
            <a:r>
              <a:rPr lang="ru-RU" sz="2800" b="1" spc="-50" dirty="0" err="1">
                <a:latin typeface="Helios" pitchFamily="82" charset="0"/>
                <a:cs typeface="Arial" pitchFamily="34" charset="0"/>
              </a:rPr>
              <a:t>Ганта</a:t>
            </a:r>
            <a:endParaRPr lang="ru-RU" sz="2800" b="1" spc="-50" dirty="0">
              <a:latin typeface="Helios" pitchFamily="82" charset="0"/>
              <a:cs typeface="Arial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000B81-3068-4D6A-97D3-9076BA5369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40" y="258003"/>
            <a:ext cx="7440090" cy="568243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AB39B8-52A6-495C-A1FF-90A8AA9BC359}"/>
              </a:ext>
            </a:extLst>
          </p:cNvPr>
          <p:cNvSpPr/>
          <p:nvPr/>
        </p:nvSpPr>
        <p:spPr>
          <a:xfrm>
            <a:off x="94341" y="1980061"/>
            <a:ext cx="40915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>
              <a:spcAft>
                <a:spcPts val="0"/>
              </a:spcAft>
            </a:pPr>
            <a:r>
              <a:rPr lang="ru-RU" dirty="0"/>
              <a:t>Планирование IT-проекта – множество взаимосвязанных итераций, итогом которых выступает единый сводный план. Данный план предусматривает множество факторов: ограничение проекта по времени и ресурсам, возможные риски и многое другое; без которых невозможно реализовать работу по проектированию системы  должным образом.</a:t>
            </a:r>
          </a:p>
        </p:txBody>
      </p:sp>
    </p:spTree>
    <p:extLst>
      <p:ext uri="{BB962C8B-B14F-4D97-AF65-F5344CB8AC3E}">
        <p14:creationId xmlns:p14="http://schemas.microsoft.com/office/powerpoint/2010/main" val="281333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10310814" y="6421439"/>
            <a:ext cx="642937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9EB54-2812-44ED-A92C-C90F54360F85}" type="slidenum">
              <a:rPr lang="ru-RU" sz="1400">
                <a:solidFill>
                  <a:srgbClr val="FFFFFF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ru-RU" sz="14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7E895-2A08-4FA2-96EB-915A645A7584}"/>
              </a:ext>
            </a:extLst>
          </p:cNvPr>
          <p:cNvSpPr txBox="1"/>
          <p:nvPr/>
        </p:nvSpPr>
        <p:spPr>
          <a:xfrm>
            <a:off x="377370" y="1610216"/>
            <a:ext cx="9492344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spc="-50" dirty="0">
                <a:latin typeface="Helios" pitchFamily="82" charset="0"/>
                <a:cs typeface="Arial" pitchFamily="34" charset="0"/>
              </a:rPr>
              <a:t>Анализ требований к модернизируемой системе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326CF79-5B54-4982-8CF3-47E1F43F31BB}"/>
              </a:ext>
            </a:extLst>
          </p:cNvPr>
          <p:cNvSpPr/>
          <p:nvPr/>
        </p:nvSpPr>
        <p:spPr>
          <a:xfrm>
            <a:off x="377369" y="1859309"/>
            <a:ext cx="5399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Методология </a:t>
            </a:r>
            <a:r>
              <a:rPr lang="en-US" dirty="0"/>
              <a:t>DFD</a:t>
            </a:r>
            <a:r>
              <a:rPr lang="ru-RU" dirty="0"/>
              <a:t>, модель </a:t>
            </a:r>
            <a:r>
              <a:rPr lang="en-US" dirty="0"/>
              <a:t>TO-BE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F9D19A-0B2B-4CAB-8BA3-4CAA2A85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762" y="2228641"/>
            <a:ext cx="7390476" cy="452380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68C7ECF-5D37-4269-8D13-5B55484FD3AB}"/>
              </a:ext>
            </a:extLst>
          </p:cNvPr>
          <p:cNvSpPr/>
          <p:nvPr/>
        </p:nvSpPr>
        <p:spPr>
          <a:xfrm>
            <a:off x="2560320" y="5219700"/>
            <a:ext cx="1295400" cy="556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6068AC-04C4-4B53-9A2B-6AE820A5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62" y="2228641"/>
            <a:ext cx="7390476" cy="452380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9AC805-F66F-4D5B-9790-48C89EF36501}"/>
              </a:ext>
            </a:extLst>
          </p:cNvPr>
          <p:cNvSpPr/>
          <p:nvPr/>
        </p:nvSpPr>
        <p:spPr>
          <a:xfrm>
            <a:off x="2762250" y="2362200"/>
            <a:ext cx="6696075" cy="276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827709-3D71-4699-9FCE-B472FCED4AC9}"/>
              </a:ext>
            </a:extLst>
          </p:cNvPr>
          <p:cNvSpPr/>
          <p:nvPr/>
        </p:nvSpPr>
        <p:spPr>
          <a:xfrm>
            <a:off x="4267200" y="2638425"/>
            <a:ext cx="908050" cy="625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B0EC04-B026-4125-A86B-D6DF636121CD}"/>
              </a:ext>
            </a:extLst>
          </p:cNvPr>
          <p:cNvSpPr/>
          <p:nvPr/>
        </p:nvSpPr>
        <p:spPr>
          <a:xfrm>
            <a:off x="7029219" y="2645223"/>
            <a:ext cx="908050" cy="2218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DB62AE-D8F7-4FD5-8B20-46B269B7C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762" y="2228640"/>
            <a:ext cx="7390476" cy="452380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3BCD9F-30A6-462A-B919-619A3C11D45F}"/>
              </a:ext>
            </a:extLst>
          </p:cNvPr>
          <p:cNvSpPr/>
          <p:nvPr/>
        </p:nvSpPr>
        <p:spPr>
          <a:xfrm>
            <a:off x="2686050" y="2362200"/>
            <a:ext cx="6953250" cy="276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F58F01F-AC95-41F4-984C-364DA0183DF4}"/>
              </a:ext>
            </a:extLst>
          </p:cNvPr>
          <p:cNvSpPr/>
          <p:nvPr/>
        </p:nvSpPr>
        <p:spPr>
          <a:xfrm>
            <a:off x="3043699" y="3954780"/>
            <a:ext cx="812021" cy="276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A9FCBD-0D38-4F7B-B6E2-42340B43AF07}"/>
              </a:ext>
            </a:extLst>
          </p:cNvPr>
          <p:cNvSpPr/>
          <p:nvPr/>
        </p:nvSpPr>
        <p:spPr>
          <a:xfrm>
            <a:off x="3992880" y="4253865"/>
            <a:ext cx="853440" cy="276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Выноска: линия 15">
            <a:extLst>
              <a:ext uri="{FF2B5EF4-FFF2-40B4-BE49-F238E27FC236}">
                <a16:creationId xmlns:a16="http://schemas.microsoft.com/office/drawing/2014/main" id="{252A05F0-D434-424F-B3DC-8214C04CE590}"/>
              </a:ext>
            </a:extLst>
          </p:cNvPr>
          <p:cNvSpPr/>
          <p:nvPr/>
        </p:nvSpPr>
        <p:spPr>
          <a:xfrm>
            <a:off x="1127587" y="3153326"/>
            <a:ext cx="965200" cy="644529"/>
          </a:xfrm>
          <a:prstGeom prst="borderCallout1">
            <a:avLst>
              <a:gd name="adj1" fmla="val 81803"/>
              <a:gd name="adj2" fmla="val 106141"/>
              <a:gd name="adj3" fmla="val 130472"/>
              <a:gd name="adj4" fmla="val 18324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Сокращение числа бумажных носителей</a:t>
            </a:r>
          </a:p>
        </p:txBody>
      </p:sp>
      <p:sp>
        <p:nvSpPr>
          <p:cNvPr id="19" name="Выноска: линия 18">
            <a:extLst>
              <a:ext uri="{FF2B5EF4-FFF2-40B4-BE49-F238E27FC236}">
                <a16:creationId xmlns:a16="http://schemas.microsoft.com/office/drawing/2014/main" id="{239881E7-7314-43A9-9E0A-2A00FEF4F285}"/>
              </a:ext>
            </a:extLst>
          </p:cNvPr>
          <p:cNvSpPr/>
          <p:nvPr/>
        </p:nvSpPr>
        <p:spPr>
          <a:xfrm>
            <a:off x="10449159" y="1610216"/>
            <a:ext cx="1344158" cy="644529"/>
          </a:xfrm>
          <a:prstGeom prst="borderCallout1">
            <a:avLst>
              <a:gd name="adj1" fmla="val 47813"/>
              <a:gd name="adj2" fmla="val -5372"/>
              <a:gd name="adj3" fmla="val 117171"/>
              <a:gd name="adj4" fmla="val -535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Новые информационные объекты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43F0ED3-E741-4605-A7AD-9F4CF006E873}"/>
              </a:ext>
            </a:extLst>
          </p:cNvPr>
          <p:cNvSpPr/>
          <p:nvPr/>
        </p:nvSpPr>
        <p:spPr>
          <a:xfrm>
            <a:off x="7486650" y="3338513"/>
            <a:ext cx="1814513" cy="45934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7F7014-5389-45C6-A34F-435DAE1EB1F3}"/>
              </a:ext>
            </a:extLst>
          </p:cNvPr>
          <p:cNvSpPr/>
          <p:nvPr/>
        </p:nvSpPr>
        <p:spPr>
          <a:xfrm>
            <a:off x="8286750" y="4583892"/>
            <a:ext cx="1014413" cy="12501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762AC74-E80E-4C71-839F-28F0DE1C753D}"/>
              </a:ext>
            </a:extLst>
          </p:cNvPr>
          <p:cNvSpPr/>
          <p:nvPr/>
        </p:nvSpPr>
        <p:spPr>
          <a:xfrm>
            <a:off x="5229226" y="5538788"/>
            <a:ext cx="1590675" cy="609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Выноска: линия 21">
            <a:extLst>
              <a:ext uri="{FF2B5EF4-FFF2-40B4-BE49-F238E27FC236}">
                <a16:creationId xmlns:a16="http://schemas.microsoft.com/office/drawing/2014/main" id="{07BCEC9E-20A6-4FE7-9D6A-14DA95B9B1CF}"/>
              </a:ext>
            </a:extLst>
          </p:cNvPr>
          <p:cNvSpPr/>
          <p:nvPr/>
        </p:nvSpPr>
        <p:spPr>
          <a:xfrm>
            <a:off x="10775486" y="3939363"/>
            <a:ext cx="1187993" cy="644529"/>
          </a:xfrm>
          <a:prstGeom prst="borderCallout1">
            <a:avLst>
              <a:gd name="adj1" fmla="val 27617"/>
              <a:gd name="adj2" fmla="val -14254"/>
              <a:gd name="adj3" fmla="val 100816"/>
              <a:gd name="adj4" fmla="val -28207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Возможность работы с данными в системе «1С: УПП»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1016C3E-5150-48A2-8919-3B2C1B8C4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762" y="2228639"/>
            <a:ext cx="7390476" cy="452380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66C720-855A-401B-8137-09CC6206821A}"/>
              </a:ext>
            </a:extLst>
          </p:cNvPr>
          <p:cNvSpPr/>
          <p:nvPr/>
        </p:nvSpPr>
        <p:spPr>
          <a:xfrm>
            <a:off x="9800195" y="1587078"/>
            <a:ext cx="2080555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25C9F7-3145-4912-B5FD-99206B550A5E}"/>
              </a:ext>
            </a:extLst>
          </p:cNvPr>
          <p:cNvSpPr/>
          <p:nvPr/>
        </p:nvSpPr>
        <p:spPr>
          <a:xfrm>
            <a:off x="304221" y="3033220"/>
            <a:ext cx="2080555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27FAB9A-9514-4B7E-A0A8-1308A6C268A2}"/>
              </a:ext>
            </a:extLst>
          </p:cNvPr>
          <p:cNvSpPr/>
          <p:nvPr/>
        </p:nvSpPr>
        <p:spPr>
          <a:xfrm>
            <a:off x="8061960" y="5082540"/>
            <a:ext cx="1356360" cy="8229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Выноска: линия 26">
            <a:extLst>
              <a:ext uri="{FF2B5EF4-FFF2-40B4-BE49-F238E27FC236}">
                <a16:creationId xmlns:a16="http://schemas.microsoft.com/office/drawing/2014/main" id="{E84CE6E8-7177-4C90-B704-8D5885680279}"/>
              </a:ext>
            </a:extLst>
          </p:cNvPr>
          <p:cNvSpPr/>
          <p:nvPr/>
        </p:nvSpPr>
        <p:spPr>
          <a:xfrm>
            <a:off x="10550697" y="4380547"/>
            <a:ext cx="1423440" cy="910089"/>
          </a:xfrm>
          <a:prstGeom prst="borderCallout1">
            <a:avLst>
              <a:gd name="adj1" fmla="val 49386"/>
              <a:gd name="adj2" fmla="val -7295"/>
              <a:gd name="adj3" fmla="val 102737"/>
              <a:gd name="adj4" fmla="val -7237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900" dirty="0"/>
              <a:t>Возможность формирования маркетинговых акций без использования бумажных документов</a:t>
            </a:r>
          </a:p>
        </p:txBody>
      </p:sp>
    </p:spTree>
    <p:extLst>
      <p:ext uri="{BB962C8B-B14F-4D97-AF65-F5344CB8AC3E}">
        <p14:creationId xmlns:p14="http://schemas.microsoft.com/office/powerpoint/2010/main" val="1362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1" grpId="0" animBg="1"/>
      <p:bldP spid="10" grpId="0" animBg="1"/>
      <p:bldP spid="12" grpId="0" animBg="1"/>
      <p:bldP spid="13" grpId="0" animBg="1"/>
      <p:bldP spid="16" grpId="0" animBg="1"/>
      <p:bldP spid="19" grpId="0" animBg="1"/>
      <p:bldP spid="15" grpId="0" animBg="1"/>
      <p:bldP spid="17" grpId="0" animBg="1"/>
      <p:bldP spid="20" grpId="0" animBg="1"/>
      <p:bldP spid="22" grpId="0" animBg="1"/>
      <p:bldP spid="23" grpId="0" animBg="1"/>
      <p:bldP spid="25" grpId="0" animBg="1"/>
      <p:bldP spid="24" grpId="0" animBg="1"/>
      <p:bldP spid="2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774</Words>
  <Application>Microsoft Office PowerPoint</Application>
  <PresentationFormat>Широкоэкранный</PresentationFormat>
  <Paragraphs>203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Helios</vt:lpstr>
      <vt:lpstr>Times New Roman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Софья Котик</dc:creator>
  <cp:lastModifiedBy>Софья Котик</cp:lastModifiedBy>
  <cp:revision>245</cp:revision>
  <dcterms:created xsi:type="dcterms:W3CDTF">2019-04-26T13:33:12Z</dcterms:created>
  <dcterms:modified xsi:type="dcterms:W3CDTF">2019-07-09T13:12:06Z</dcterms:modified>
</cp:coreProperties>
</file>